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60" r:id="rId3"/>
    <p:sldId id="261" r:id="rId4"/>
    <p:sldId id="259" r:id="rId5"/>
    <p:sldId id="257" r:id="rId6"/>
    <p:sldId id="266" r:id="rId7"/>
    <p:sldId id="262" r:id="rId8"/>
    <p:sldId id="270" r:id="rId9"/>
    <p:sldId id="263" r:id="rId10"/>
    <p:sldId id="265" r:id="rId11"/>
    <p:sldId id="267" r:id="rId12"/>
    <p:sldId id="264" r:id="rId13"/>
    <p:sldId id="271" r:id="rId14"/>
    <p:sldId id="268" r:id="rId15"/>
    <p:sldId id="269" r:id="rId16"/>
    <p:sldId id="273" r:id="rId17"/>
    <p:sldId id="274" r:id="rId18"/>
    <p:sldId id="272" r:id="rId19"/>
    <p:sldId id="275" r:id="rId20"/>
    <p:sldId id="276" r:id="rId21"/>
    <p:sldId id="277" r:id="rId22"/>
    <p:sldId id="279" r:id="rId23"/>
    <p:sldId id="280" r:id="rId24"/>
    <p:sldId id="278" r:id="rId25"/>
    <p:sldId id="282" r:id="rId26"/>
    <p:sldId id="281" r:id="rId27"/>
    <p:sldId id="284" r:id="rId28"/>
    <p:sldId id="283" r:id="rId29"/>
    <p:sldId id="285" r:id="rId30"/>
    <p:sldId id="286" r:id="rId31"/>
    <p:sldId id="258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DAF61AA-5A98-4049-A93E-477E5505141A}" type="datetimeFigureOut">
              <a:rPr lang="en-US" smtClean="0"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175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502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16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601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5478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090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59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2638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70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15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755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489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6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91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631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406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5/15/2023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91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5/15/2023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0909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323272" y="2214622"/>
            <a:ext cx="115454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 and manufacture of</a:t>
            </a:r>
            <a:r>
              <a:rPr lang="en-US" sz="48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C.U.R.I.C.O: </a:t>
            </a:r>
          </a:p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sz="48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unmanned aerial-aquatic vehicle</a:t>
            </a:r>
            <a:endParaRPr lang="en-FI" sz="4800" b="1" dirty="0">
              <a:solidFill>
                <a:schemeClr val="accent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670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38F632-1CE6-C2AB-B4D5-7163A6857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3" y="0"/>
            <a:ext cx="1218197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71E8AA-05CB-CB3E-B129-0595843651B2}"/>
              </a:ext>
            </a:extLst>
          </p:cNvPr>
          <p:cNvSpPr txBox="1"/>
          <p:nvPr/>
        </p:nvSpPr>
        <p:spPr>
          <a:xfrm>
            <a:off x="426720" y="548640"/>
            <a:ext cx="2225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34BE114-E065-A4F2-086B-F65283DFDA25}"/>
              </a:ext>
            </a:extLst>
          </p:cNvPr>
          <p:cNvSpPr txBox="1"/>
          <p:nvPr/>
        </p:nvSpPr>
        <p:spPr>
          <a:xfrm>
            <a:off x="4343400" y="563879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0ED62E-729C-21D1-7846-72F2B955D70C}"/>
              </a:ext>
            </a:extLst>
          </p:cNvPr>
          <p:cNvSpPr txBox="1"/>
          <p:nvPr/>
        </p:nvSpPr>
        <p:spPr>
          <a:xfrm>
            <a:off x="8534400" y="563879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Aerial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E53D32-9FB8-11E2-757D-CEB1FCEA95B8}"/>
              </a:ext>
            </a:extLst>
          </p:cNvPr>
          <p:cNvSpPr txBox="1"/>
          <p:nvPr/>
        </p:nvSpPr>
        <p:spPr>
          <a:xfrm>
            <a:off x="1539240" y="5775959"/>
            <a:ext cx="8275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Unfolding Mechanism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8213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person, indoor, wall, holding&#10;&#10;Description automatically generated">
            <a:extLst>
              <a:ext uri="{FF2B5EF4-FFF2-40B4-BE49-F238E27FC236}">
                <a16:creationId xmlns:a16="http://schemas.microsoft.com/office/drawing/2014/main" id="{E5EC974D-D267-ED36-B9BD-B09DCE0DA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7" r="18813" b="16246"/>
          <a:stretch/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907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128A6BE-4915-445C-84E8-F375BFDA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752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Aquatic Section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707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46EF2E-3A94-4E8E-E409-5F3871BD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E26950-D1D5-ABA4-1B3C-C1778361E91E}"/>
              </a:ext>
            </a:extLst>
          </p:cNvPr>
          <p:cNvSpPr txBox="1"/>
          <p:nvPr/>
        </p:nvSpPr>
        <p:spPr>
          <a:xfrm>
            <a:off x="6365593" y="1304890"/>
            <a:ext cx="4719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Nose Cone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34A1BB-9B22-7B8B-02C7-B577602F1144}"/>
              </a:ext>
            </a:extLst>
          </p:cNvPr>
          <p:cNvSpPr txBox="1"/>
          <p:nvPr/>
        </p:nvSpPr>
        <p:spPr>
          <a:xfrm>
            <a:off x="-612013" y="1304889"/>
            <a:ext cx="47195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Tail Fins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A8039B-2DCF-668C-B850-92B2091303A5}"/>
              </a:ext>
            </a:extLst>
          </p:cNvPr>
          <p:cNvSpPr txBox="1"/>
          <p:nvPr/>
        </p:nvSpPr>
        <p:spPr>
          <a:xfrm>
            <a:off x="1610327" y="4433673"/>
            <a:ext cx="70243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Waterproof</a:t>
            </a:r>
          </a:p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 Compartment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6780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A4C893-2A51-436E-48FB-B680B58ED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EA92EF0-7215-ED09-A365-FCC93B9E6402}"/>
              </a:ext>
            </a:extLst>
          </p:cNvPr>
          <p:cNvSpPr txBox="1"/>
          <p:nvPr/>
        </p:nvSpPr>
        <p:spPr>
          <a:xfrm>
            <a:off x="6665473" y="4403009"/>
            <a:ext cx="443464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Fins block propeller motion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65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A623158-A620-DF23-EB7E-29C277780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BD1058-4962-DDDF-B6AB-3B631B9CF20E}"/>
              </a:ext>
            </a:extLst>
          </p:cNvPr>
          <p:cNvSpPr txBox="1"/>
          <p:nvPr/>
        </p:nvSpPr>
        <p:spPr>
          <a:xfrm>
            <a:off x="7012713" y="1053295"/>
            <a:ext cx="4434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Top Seal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4DBD3B-9203-5E66-04A8-37DB745AA1FA}"/>
              </a:ext>
            </a:extLst>
          </p:cNvPr>
          <p:cNvSpPr txBox="1"/>
          <p:nvPr/>
        </p:nvSpPr>
        <p:spPr>
          <a:xfrm>
            <a:off x="440222" y="1053295"/>
            <a:ext cx="4434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Bottom Seal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C18552-6716-FC54-4D05-7CEC5601F597}"/>
              </a:ext>
            </a:extLst>
          </p:cNvPr>
          <p:cNvSpPr txBox="1"/>
          <p:nvPr/>
        </p:nvSpPr>
        <p:spPr>
          <a:xfrm>
            <a:off x="3683064" y="4835737"/>
            <a:ext cx="4434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Acrylic Tube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645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33273B-47B3-5417-C308-074209DAD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34FAC3-810D-D408-E43D-92F18D4DCE63}"/>
              </a:ext>
            </a:extLst>
          </p:cNvPr>
          <p:cNvSpPr txBox="1"/>
          <p:nvPr/>
        </p:nvSpPr>
        <p:spPr>
          <a:xfrm>
            <a:off x="8104592" y="497710"/>
            <a:ext cx="4434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Shaft Coupler</a:t>
            </a:r>
            <a:endParaRPr lang="en-FI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1CABF0-2EFF-26D4-82C4-E79D0898F5AE}"/>
              </a:ext>
            </a:extLst>
          </p:cNvPr>
          <p:cNvSpPr txBox="1"/>
          <p:nvPr/>
        </p:nvSpPr>
        <p:spPr>
          <a:xfrm>
            <a:off x="8013924" y="6049625"/>
            <a:ext cx="44346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 Motor</a:t>
            </a:r>
            <a:endParaRPr lang="en-FI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57FFB5-0A54-9B56-01C7-9EDD54AD6396}"/>
              </a:ext>
            </a:extLst>
          </p:cNvPr>
          <p:cNvSpPr txBox="1"/>
          <p:nvPr/>
        </p:nvSpPr>
        <p:spPr>
          <a:xfrm>
            <a:off x="-150471" y="2455761"/>
            <a:ext cx="2472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</a:t>
            </a:r>
          </a:p>
          <a:p>
            <a:pPr algn="ctr"/>
            <a:r>
              <a:rPr lang="en-GB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Propeller</a:t>
            </a:r>
            <a:endParaRPr lang="en-FI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662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Electronics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995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35275F-F5F9-B484-894C-566A7C725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14" r="10208" b="1313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05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it?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9650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9BE5D3A-AE89-7FA8-1B6E-70DAD0CE9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7946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 with low confidence">
            <a:extLst>
              <a:ext uri="{FF2B5EF4-FFF2-40B4-BE49-F238E27FC236}">
                <a16:creationId xmlns:a16="http://schemas.microsoft.com/office/drawing/2014/main" id="{D07EF8B6-EBF5-140F-FF59-8FAA3BB25D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6" t="8596" r="1" b="1573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56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7530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chine on a table&#10;&#10;Description automatically generated with low confidence">
            <a:extLst>
              <a:ext uri="{FF2B5EF4-FFF2-40B4-BE49-F238E27FC236}">
                <a16:creationId xmlns:a16="http://schemas.microsoft.com/office/drawing/2014/main" id="{A5A36B69-24E8-F9C3-30AF-F70A6E33C6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22" b="917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632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1BC77-0960-B014-5E34-27F732D9C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2472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Final Assembly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00731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C858D2A-C49E-1858-E83B-46359D79FD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3" t="2871" r="3269" b="2631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82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99212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wall, indoor, machine, toy&#10;&#10;Description automatically generated">
            <a:extLst>
              <a:ext uri="{FF2B5EF4-FFF2-40B4-BE49-F238E27FC236}">
                <a16:creationId xmlns:a16="http://schemas.microsoft.com/office/drawing/2014/main" id="{C1CF2BFC-0B63-5F0B-5E4C-427C99B511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8"/>
          <a:stretch/>
        </p:blipFill>
        <p:spPr>
          <a:xfrm>
            <a:off x="4166886" y="472440"/>
            <a:ext cx="3858228" cy="5913120"/>
          </a:xfrm>
          <a:prstGeom prst="rect">
            <a:avLst/>
          </a:prstGeom>
          <a:ln w="762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1133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Results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80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9A1C47-BE41-3898-AE18-C4A20F8A15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" t="5181" r="-1" b="5181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2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427608" y="1496960"/>
            <a:ext cx="1133678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Complete manufactured TRL3 prototype ready for testing</a:t>
            </a:r>
          </a:p>
          <a:p>
            <a:pPr algn="ctr"/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Mechanism fracture occurs at 15 rubber bands (45.6 N)</a:t>
            </a:r>
          </a:p>
          <a:p>
            <a:pPr algn="ctr"/>
            <a:endParaRPr lang="en-GB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 algn="ctr">
              <a:buFontTx/>
              <a:buChar char="-"/>
            </a:pPr>
            <a:r>
              <a:rPr lang="en-GB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 rubber bands: optimal for the maneuver due to having the fastest opening time (58 ms)</a:t>
            </a:r>
          </a:p>
        </p:txBody>
      </p:sp>
    </p:spTree>
    <p:extLst>
      <p:ext uri="{BB962C8B-B14F-4D97-AF65-F5344CB8AC3E}">
        <p14:creationId xmlns:p14="http://schemas.microsoft.com/office/powerpoint/2010/main" val="2427260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3124200" y="303260"/>
            <a:ext cx="59435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Thanks for listening!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black rocket on a white stand&#10;&#10;Description automatically generated with low confidence">
            <a:extLst>
              <a:ext uri="{FF2B5EF4-FFF2-40B4-BE49-F238E27FC236}">
                <a16:creationId xmlns:a16="http://schemas.microsoft.com/office/drawing/2014/main" id="{6ED8B508-5DDF-0C71-D699-68BC4C2D7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34"/>
          <a:stretch/>
        </p:blipFill>
        <p:spPr>
          <a:xfrm>
            <a:off x="3990936" y="1188441"/>
            <a:ext cx="4210125" cy="5233003"/>
          </a:xfrm>
          <a:prstGeom prst="rect">
            <a:avLst/>
          </a:prstGeom>
          <a:ln w="76200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8627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will it do?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46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DFE8922-8EAF-73BE-C442-F76F17A2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8EBFD56-BE5A-57A1-F64D-C08364A5A79F}"/>
              </a:ext>
            </a:extLst>
          </p:cNvPr>
          <p:cNvSpPr txBox="1"/>
          <p:nvPr/>
        </p:nvSpPr>
        <p:spPr>
          <a:xfrm>
            <a:off x="6781800" y="5455921"/>
            <a:ext cx="22250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219985-6993-FE5D-49F7-C9EF715639D3}"/>
              </a:ext>
            </a:extLst>
          </p:cNvPr>
          <p:cNvSpPr txBox="1"/>
          <p:nvPr/>
        </p:nvSpPr>
        <p:spPr>
          <a:xfrm>
            <a:off x="6781800" y="2343240"/>
            <a:ext cx="2743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Transition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7F0AAA-DC0C-87A5-6761-FBD0180F5629}"/>
              </a:ext>
            </a:extLst>
          </p:cNvPr>
          <p:cNvSpPr txBox="1"/>
          <p:nvPr/>
        </p:nvSpPr>
        <p:spPr>
          <a:xfrm>
            <a:off x="6781800" y="436558"/>
            <a:ext cx="19354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Aerial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2093349-8E81-213D-B089-30918DB67C7C}"/>
              </a:ext>
            </a:extLst>
          </p:cNvPr>
          <p:cNvSpPr txBox="1"/>
          <p:nvPr/>
        </p:nvSpPr>
        <p:spPr>
          <a:xfrm>
            <a:off x="365760" y="604302"/>
            <a:ext cx="387096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Demonstrate the viability of this maneuver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30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Design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2474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A1667A-8BC3-1A5A-BD00-60D78035D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2135E5-65C7-8FBC-45D7-58FBE62EAC3B}"/>
              </a:ext>
            </a:extLst>
          </p:cNvPr>
          <p:cNvSpPr txBox="1"/>
          <p:nvPr/>
        </p:nvSpPr>
        <p:spPr>
          <a:xfrm>
            <a:off x="982981" y="1350959"/>
            <a:ext cx="42824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Aquatic Section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A8FDC4-38C5-742F-C365-7350C82C33E5}"/>
              </a:ext>
            </a:extLst>
          </p:cNvPr>
          <p:cNvSpPr txBox="1"/>
          <p:nvPr/>
        </p:nvSpPr>
        <p:spPr>
          <a:xfrm>
            <a:off x="3783331" y="4240801"/>
            <a:ext cx="29641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Electronics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E70947-ED71-8CB6-5460-BB689D88BE81}"/>
              </a:ext>
            </a:extLst>
          </p:cNvPr>
          <p:cNvSpPr txBox="1"/>
          <p:nvPr/>
        </p:nvSpPr>
        <p:spPr>
          <a:xfrm>
            <a:off x="6926581" y="1350958"/>
            <a:ext cx="38633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Aerial Section</a:t>
            </a:r>
            <a:endParaRPr lang="en-FI" sz="4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1638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C6F7098-2C27-0D3B-D531-92D8987806E6}"/>
              </a:ext>
            </a:extLst>
          </p:cNvPr>
          <p:cNvSpPr txBox="1"/>
          <p:nvPr/>
        </p:nvSpPr>
        <p:spPr>
          <a:xfrm>
            <a:off x="2589876" y="2228671"/>
            <a:ext cx="70122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Aerial Section</a:t>
            </a:r>
            <a:endParaRPr lang="en-FI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7537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9DE75B-0247-C8F6-1778-04FBD5AD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0388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TM04033937[[fn=Vapor Trail]]</Template>
  <TotalTime>150</TotalTime>
  <Words>126</Words>
  <Application>Microsoft Office PowerPoint</Application>
  <PresentationFormat>Widescreen</PresentationFormat>
  <Paragraphs>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Century Gothic</vt:lpstr>
      <vt:lpstr>Times New Roman</vt:lpstr>
      <vt:lpstr>Vapor Trail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Martin Starkov</dc:creator>
  <cp:lastModifiedBy>Martin Starkov</cp:lastModifiedBy>
  <cp:revision>41</cp:revision>
  <dcterms:created xsi:type="dcterms:W3CDTF">2023-05-14T19:08:35Z</dcterms:created>
  <dcterms:modified xsi:type="dcterms:W3CDTF">2023-05-14T23:23:14Z</dcterms:modified>
</cp:coreProperties>
</file>